
<file path=[Content_Types].xml><?xml version="1.0" encoding="utf-8"?>
<Types xmlns="http://schemas.openxmlformats.org/package/2006/content-types">
  <Default Extension="jpeg" ContentType="image/jpeg"/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409" r:id="rId3"/>
    <p:sldId id="443" r:id="rId5"/>
    <p:sldId id="474" r:id="rId6"/>
    <p:sldId id="451" r:id="rId7"/>
    <p:sldId id="466" r:id="rId8"/>
    <p:sldId id="469" r:id="rId9"/>
    <p:sldId id="467" r:id="rId10"/>
    <p:sldId id="468" r:id="rId11"/>
    <p:sldId id="460" r:id="rId12"/>
    <p:sldId id="470" r:id="rId13"/>
    <p:sldId id="471" r:id="rId14"/>
    <p:sldId id="472" r:id="rId15"/>
    <p:sldId id="473" r:id="rId16"/>
    <p:sldId id="463" r:id="rId17"/>
  </p:sldIdLst>
  <p:sldSz cx="12192000" cy="6858000"/>
  <p:notesSz cx="6858000" cy="9144000"/>
  <p:custDataLst>
    <p:tags r:id="rId21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24242"/>
    <a:srgbClr val="9DC3E6"/>
    <a:srgbClr val="FF4C33"/>
    <a:srgbClr val="C6C6C6"/>
    <a:srgbClr val="FF5636"/>
    <a:srgbClr val="FF2027"/>
    <a:srgbClr val="F4B183"/>
    <a:srgbClr val="FF0000"/>
    <a:srgbClr val="FC2A51"/>
    <a:srgbClr val="C9AE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5317" autoAdjust="0"/>
  </p:normalViewPr>
  <p:slideViewPr>
    <p:cSldViewPr snapToGrid="0" showGuides="1">
      <p:cViewPr varScale="1">
        <p:scale>
          <a:sx n="58" d="100"/>
          <a:sy n="58" d="100"/>
        </p:scale>
        <p:origin x="-102" y="-1446"/>
      </p:cViewPr>
      <p:guideLst>
        <p:guide orient="horz" pos="1957"/>
        <p:guide pos="381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9" d="100"/>
        <a:sy n="139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ags" Target="tags/tag2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092D09-6E53-4EE3-94EA-323CDEEA173D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23550C-0EAD-42A3-AC8C-7F87D0B3B98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23550C-0EAD-42A3-AC8C-7F87D0B3B98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23550C-0EAD-42A3-AC8C-7F87D0B3B98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23550C-0EAD-42A3-AC8C-7F87D0B3B98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23550C-0EAD-42A3-AC8C-7F87D0B3B98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23550C-0EAD-42A3-AC8C-7F87D0B3B98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23550C-0EAD-42A3-AC8C-7F87D0B3B98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23550C-0EAD-42A3-AC8C-7F87D0B3B98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zh-CN" altLang="en-US">
              <a:sym typeface="+mn-ea"/>
            </a:endParaRPr>
          </a:p>
          <a:p>
            <a:pPr algn="l"/>
            <a:endParaRPr lang="zh-CN" altLang="en-US">
              <a:sym typeface="+mn-ea"/>
            </a:endParaRPr>
          </a:p>
          <a:p>
            <a:pPr algn="l"/>
            <a:endParaRPr lang="zh-CN" altLang="en-US">
              <a:sym typeface="+mn-ea"/>
            </a:endParaRPr>
          </a:p>
          <a:p>
            <a:pPr algn="l"/>
            <a:r>
              <a:rPr lang="zh-CN" altLang="en-US">
                <a:sym typeface="+mn-ea"/>
              </a:rPr>
              <a:t>依赖关系(本质上也是图结构)在对话系统中</a:t>
            </a:r>
            <a:r>
              <a:rPr lang="zh-CN" altLang="en-US">
                <a:sym typeface="+mn-ea"/>
              </a:rPr>
              <a:t>没有</a:t>
            </a:r>
            <a:r>
              <a:rPr lang="zh-CN" altLang="en-US">
                <a:sym typeface="+mn-ea"/>
              </a:rPr>
              <a:t>被探索</a:t>
            </a:r>
            <a:endParaRPr lang="zh-CN" altLang="en-US">
              <a:sym typeface="+mn-ea"/>
            </a:endParaRPr>
          </a:p>
          <a:p>
            <a:pPr algn="l"/>
            <a:r>
              <a:rPr lang="zh-CN" altLang="en-US">
                <a:sym typeface="+mn-ea"/>
              </a:rPr>
              <a:t>模型无法捕获嵌入知识库中的大量信息，包括实体的语义，这可能会严重影响结果的准确性。</a:t>
            </a: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23550C-0EAD-42A3-AC8C-7F87D0B3B98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23550C-0EAD-42A3-AC8C-7F87D0B3B98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/>
              <a:t>三部分组成：</a:t>
            </a:r>
            <a:r>
              <a:rPr lang="en-US" altLang="zh-CN"/>
              <a:t>an encoder (Section 3.1), </a:t>
            </a:r>
            <a:endParaRPr lang="en-US" altLang="zh-CN"/>
          </a:p>
          <a:p>
            <a:r>
              <a:rPr lang="en-US" altLang="zh-CN"/>
              <a:t>                      a decoder (Section 3.3)</a:t>
            </a:r>
            <a:endParaRPr lang="en-US" altLang="zh-CN"/>
          </a:p>
          <a:p>
            <a:r>
              <a:rPr lang="en-US" altLang="zh-CN"/>
              <a:t>                 and a knowledge graph with multi-hop reasoning ability (Section 3.2). </a:t>
            </a:r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23550C-0EAD-42A3-AC8C-7F87D0B3B98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>
                <a:sym typeface="+mn-ea"/>
              </a:rPr>
              <a:t>spacy</a:t>
            </a:r>
            <a:r>
              <a:rPr lang="zh-CN" altLang="en-US">
                <a:sym typeface="+mn-ea"/>
              </a:rPr>
              <a:t>：</a:t>
            </a:r>
            <a:r>
              <a:rPr lang="en-US" altLang="zh-CN">
                <a:sym typeface="+mn-ea"/>
              </a:rPr>
              <a:t>NLP</a:t>
            </a:r>
            <a:r>
              <a:rPr lang="zh-CN" altLang="en-US">
                <a:sym typeface="+mn-ea"/>
              </a:rPr>
              <a:t>的工具包，  然后用固定长度的向量表示该图</a:t>
            </a:r>
            <a:endParaRPr lang="zh-CN" altLang="en-US">
              <a:sym typeface="+mn-ea"/>
            </a:endParaRPr>
          </a:p>
          <a:p>
            <a:r>
              <a:rPr lang="zh-CN" altLang="en-US">
                <a:sym typeface="+mn-ea"/>
              </a:rPr>
              <a:t>  依存关系是一个中心词与其从属之间的二元非对称关系，一个句子的中心词通常是动词（Verb），所有其他词要么依赖于中心词，要么通过依赖路径与它关联</a:t>
            </a:r>
            <a:endParaRPr lang="zh-CN" altLang="en-US">
              <a:sym typeface="+mn-ea"/>
            </a:endParaRPr>
          </a:p>
          <a:p>
            <a:r>
              <a:rPr lang="zh-CN" altLang="en-US">
                <a:sym typeface="+mn-ea"/>
              </a:rPr>
              <a:t>             加标签的有向图，箭头从中心词指向从属，具体来说，箭头是从head指向child</a:t>
            </a:r>
            <a:endParaRPr lang="zh-CN" altLang="en-US">
              <a:sym typeface="+mn-ea"/>
            </a:endParaRPr>
          </a:p>
          <a:p>
            <a:r>
              <a:rPr lang="zh-CN" altLang="en-US">
                <a:sym typeface="+mn-ea"/>
              </a:rPr>
              <a:t>            关系标签         标签表示从属的语法功能，名词性的标签是：</a:t>
            </a:r>
            <a:endParaRPr lang="zh-CN" altLang="en-US"/>
          </a:p>
          <a:p>
            <a:r>
              <a:rPr lang="zh-CN" altLang="en-US">
                <a:sym typeface="+mn-ea"/>
              </a:rPr>
              <a:t>root：中心词，通常是动词</a:t>
            </a:r>
            <a:endParaRPr lang="zh-CN" altLang="en-US"/>
          </a:p>
          <a:p>
            <a:r>
              <a:rPr lang="zh-CN" altLang="en-US">
                <a:sym typeface="+mn-ea"/>
              </a:rPr>
              <a:t>nsubj：名词性主语（nominal subject）</a:t>
            </a:r>
            <a:endParaRPr lang="zh-CN" altLang="en-US"/>
          </a:p>
          <a:p>
            <a:r>
              <a:rPr lang="zh-CN" altLang="en-US">
                <a:sym typeface="+mn-ea"/>
              </a:rPr>
              <a:t>dobj：直接宾语（direct object）</a:t>
            </a:r>
            <a:endParaRPr lang="zh-CN" altLang="en-US"/>
          </a:p>
          <a:p>
            <a:r>
              <a:rPr lang="zh-CN" altLang="en-US">
                <a:sym typeface="+mn-ea"/>
              </a:rPr>
              <a:t>prep：介词</a:t>
            </a:r>
            <a:endParaRPr lang="zh-CN" altLang="en-US"/>
          </a:p>
          <a:p>
            <a:r>
              <a:rPr lang="zh-CN" altLang="en-US">
                <a:sym typeface="+mn-ea"/>
              </a:rPr>
              <a:t>pobj：介词宾语</a:t>
            </a:r>
            <a:endParaRPr lang="zh-CN" altLang="en-US"/>
          </a:p>
          <a:p>
            <a:r>
              <a:rPr lang="zh-CN" altLang="en-US">
                <a:sym typeface="+mn-ea"/>
              </a:rPr>
              <a:t>cc：连词</a:t>
            </a:r>
            <a:endParaRPr lang="zh-CN" altLang="en-US"/>
          </a:p>
          <a:p>
            <a:r>
              <a:rPr lang="en-US" altLang="zh-CN">
                <a:sym typeface="+mn-ea"/>
              </a:rPr>
              <a:t>expl</a:t>
            </a:r>
            <a:r>
              <a:rPr lang="zh-CN" altLang="en-US">
                <a:sym typeface="+mn-ea"/>
              </a:rPr>
              <a:t>：Expletive 虚词</a:t>
            </a:r>
            <a:endParaRPr lang="zh-CN" altLang="en-US"/>
          </a:p>
          <a:p>
            <a:r>
              <a:rPr lang="zh-CN" altLang="en-US">
                <a:sym typeface="+mn-ea"/>
              </a:rPr>
              <a:t>其他常用的标签：</a:t>
            </a:r>
            <a:endParaRPr lang="zh-CN" altLang="en-US"/>
          </a:p>
          <a:p>
            <a:r>
              <a:rPr lang="zh-CN" altLang="en-US">
                <a:sym typeface="+mn-ea"/>
              </a:rPr>
              <a:t>compound：复合词</a:t>
            </a:r>
            <a:endParaRPr lang="zh-CN" altLang="en-US"/>
          </a:p>
          <a:p>
            <a:r>
              <a:rPr lang="zh-CN" altLang="en-US">
                <a:sym typeface="+mn-ea"/>
              </a:rPr>
              <a:t>advmod：状语</a:t>
            </a:r>
            <a:endParaRPr lang="zh-CN" altLang="en-US"/>
          </a:p>
          <a:p>
            <a:r>
              <a:rPr lang="zh-CN" altLang="en-US">
                <a:sym typeface="+mn-ea"/>
              </a:rPr>
              <a:t>det：限定词</a:t>
            </a:r>
            <a:endParaRPr lang="zh-CN" altLang="en-US"/>
          </a:p>
          <a:p>
            <a:r>
              <a:rPr lang="zh-CN" altLang="en-US">
                <a:sym typeface="+mn-ea"/>
              </a:rPr>
              <a:t>amod：形容词修饰语</a:t>
            </a:r>
            <a:endParaRPr lang="zh-CN" altLang="en-US"/>
          </a:p>
          <a:p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23550C-0EAD-42A3-AC8C-7F87D0B3B98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>
                <a:sym typeface="+mn-ea"/>
              </a:rPr>
              <a:t>Graph Encoder</a:t>
            </a:r>
            <a:endParaRPr lang="en-US" altLang="zh-CN">
              <a:sym typeface="+mn-ea"/>
            </a:endParaRPr>
          </a:p>
          <a:p>
            <a:r>
              <a:rPr lang="en-US" altLang="zh-CN">
                <a:sym typeface="+mn-ea"/>
              </a:rPr>
              <a:t>   recurrent unit</a:t>
            </a:r>
            <a:r>
              <a:rPr lang="zh-CN" altLang="en-US">
                <a:sym typeface="+mn-ea"/>
              </a:rPr>
              <a:t>实现对对话历史的每个词的隐状态，因为要实现对信息更好的表示，所以我们分别计算了前向图和后向图的每个单词的隐状态</a:t>
            </a:r>
            <a:endParaRPr lang="en-US" altLang="zh-CN">
              <a:sym typeface="+mn-ea"/>
            </a:endParaRPr>
          </a:p>
          <a:p>
            <a:r>
              <a:rPr lang="en-US" altLang="zh-CN">
                <a:sym typeface="+mn-ea"/>
              </a:rPr>
              <a:t>          </a:t>
            </a:r>
            <a:r>
              <a:rPr lang="zh-CN" altLang="en-US">
                <a:sym typeface="+mn-ea"/>
              </a:rPr>
              <a:t>逐词计算</a:t>
            </a:r>
            <a:endParaRPr lang="en-US" altLang="zh-CN"/>
          </a:p>
          <a:p>
            <a:r>
              <a:rPr lang="zh-CN"/>
              <a:t>公式（</a:t>
            </a:r>
            <a:r>
              <a:rPr lang="en-US" altLang="zh-CN"/>
              <a:t>1</a:t>
            </a:r>
            <a:r>
              <a:rPr lang="zh-CN"/>
              <a:t>） </a:t>
            </a:r>
            <a:r>
              <a:rPr lang="en-US" altLang="zh-CN"/>
              <a:t>r</a:t>
            </a:r>
            <a:r>
              <a:rPr lang="zh-CN" altLang="en-US"/>
              <a:t>重置门 计算在</a:t>
            </a:r>
            <a:r>
              <a:rPr lang="en-US" altLang="zh-CN"/>
              <a:t>timestep t </a:t>
            </a:r>
            <a:r>
              <a:rPr lang="zh-CN" altLang="en-US"/>
              <a:t>时  对话历史的每一个单词和其隐藏状态的值</a:t>
            </a:r>
            <a:endParaRPr lang="zh-CN" altLang="en-US"/>
          </a:p>
          <a:p>
            <a:r>
              <a:rPr lang="zh-CN" altLang="en-US"/>
              <a:t>公式（</a:t>
            </a:r>
            <a:r>
              <a:rPr lang="en-US" altLang="zh-CN"/>
              <a:t>3</a:t>
            </a:r>
            <a:r>
              <a:rPr lang="zh-CN" altLang="en-US"/>
              <a:t>）（</a:t>
            </a:r>
            <a:r>
              <a:rPr lang="en-US" altLang="zh-CN"/>
              <a:t>4</a:t>
            </a:r>
            <a:r>
              <a:rPr lang="zh-CN" altLang="en-US"/>
              <a:t>）线性转换</a:t>
            </a: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23550C-0EAD-42A3-AC8C-7F87D0B3B98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/>
              <a:t>在训练过程中，通过最小化两个交叉熵损失的和来共同学习所有参数</a:t>
            </a: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23550C-0EAD-42A3-AC8C-7F87D0B3B98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23550C-0EAD-42A3-AC8C-7F87D0B3B98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4B914-9BB2-4713-9EBF-61770F406B81}" type="datetime1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6538A-33AE-45EB-868C-14B9E34ED96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4B914-9BB2-4713-9EBF-61770F406B81}" type="datetime1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6538A-33AE-45EB-868C-14B9E34ED96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4B914-9BB2-4713-9EBF-61770F406B81}" type="datetime1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6538A-33AE-45EB-868C-14B9E34ED961}" type="slidenum">
              <a:rPr lang="zh-CN" altLang="en-US" smtClean="0"/>
            </a:fld>
            <a:endParaRPr lang="zh-CN" altLang="en-US"/>
          </a:p>
        </p:txBody>
      </p:sp>
      <p:sp>
        <p:nvSpPr>
          <p:cNvPr id="7" name="矩形 6"/>
          <p:cNvSpPr/>
          <p:nvPr userDrawn="1"/>
        </p:nvSpPr>
        <p:spPr>
          <a:xfrm>
            <a:off x="8815098" y="6431122"/>
            <a:ext cx="77513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模板下载：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www.1ppt.com/moban/     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行业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模板：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www.1ppt.com/hangye/ </a:t>
            </a:r>
            <a:endParaRPr kumimoji="0" lang="en-US" altLang="zh-CN" sz="1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节日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模板：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www.1ppt.com/jieri/           PPT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素材下载：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www.1ppt.com/sucai/</a:t>
            </a:r>
            <a:endParaRPr kumimoji="0" lang="en-US" altLang="zh-CN" sz="1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背景图片：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www.1ppt.com/beijing/      PPT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图表下载：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www.1ppt.com/tubiao/      </a:t>
            </a:r>
            <a:endParaRPr kumimoji="0" lang="en-US" altLang="zh-CN" sz="1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优秀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下载：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www.1ppt.com/xiazai/        PPT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教程： 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www.1ppt.com/powerpoint/      </a:t>
            </a:r>
            <a:endParaRPr kumimoji="0" lang="en-US" altLang="zh-CN" sz="1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Word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教程： 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www.1ppt.com/word/              Excel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教程：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www.1ppt.com/excel/  </a:t>
            </a:r>
            <a:endParaRPr kumimoji="0" lang="en-US" altLang="zh-CN" sz="1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资料下载：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www.1ppt.com/ziliao/                PPT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课件下载：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www.1ppt.com/kejian/ </a:t>
            </a:r>
            <a:endParaRPr kumimoji="0" lang="en-US" altLang="zh-CN" sz="1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范文下载：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www.1ppt.com/fanwen/             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试卷下载：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www.1ppt.com/shiti/  </a:t>
            </a:r>
            <a:endParaRPr kumimoji="0" lang="en-US" altLang="zh-CN" sz="1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教案下载：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www.1ppt.com/jiaoan/        </a:t>
            </a:r>
            <a:endParaRPr kumimoji="0" lang="en-US" altLang="zh-CN" sz="1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字体下载：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www.1ppt.com/ziti/</a:t>
            </a:r>
            <a:endParaRPr kumimoji="0" lang="en-US" altLang="zh-CN" sz="1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 </a:t>
            </a:r>
            <a:endParaRPr kumimoji="0" lang="zh-CN" altLang="en-US" sz="1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84B914-9BB2-4713-9EBF-61770F406B81}" type="datetime1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B6538A-33AE-45EB-868C-14B9E34ED961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0.x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6.png"/><Relationship Id="rId1" Type="http://schemas.openxmlformats.org/officeDocument/2006/relationships/image" Target="../media/image2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7.png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2.x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1" Type="http://schemas.openxmlformats.org/officeDocument/2006/relationships/image" Target="../media/image2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9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4.x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1" Type="http://schemas.openxmlformats.org/officeDocument/2006/relationships/tags" Target="../tags/tag1.xml"/></Relationships>
</file>

<file path=ppt/slides/_rels/slide5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5.xml"/><Relationship Id="rId5" Type="http://schemas.openxmlformats.org/officeDocument/2006/relationships/vmlDrawing" Target="../drawings/vmlDrawing1.vml"/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6.x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1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.xml"/><Relationship Id="rId8" Type="http://schemas.openxmlformats.org/officeDocument/2006/relationships/image" Target="../media/image12.png"/><Relationship Id="rId7" Type="http://schemas.openxmlformats.org/officeDocument/2006/relationships/image" Target="../media/image3.png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0" Type="http://schemas.openxmlformats.org/officeDocument/2006/relationships/notesSlide" Target="../notesSlides/notesSlide7.xml"/><Relationship Id="rId1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image" Target="../media/image21.png"/><Relationship Id="rId8" Type="http://schemas.openxmlformats.org/officeDocument/2006/relationships/image" Target="../media/image20.png"/><Relationship Id="rId7" Type="http://schemas.openxmlformats.org/officeDocument/2006/relationships/image" Target="../media/image19.png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3" Type="http://schemas.openxmlformats.org/officeDocument/2006/relationships/notesSlide" Target="../notesSlides/notesSlide8.xml"/><Relationship Id="rId12" Type="http://schemas.openxmlformats.org/officeDocument/2006/relationships/slideLayout" Target="../slideLayouts/slideLayout2.xml"/><Relationship Id="rId11" Type="http://schemas.openxmlformats.org/officeDocument/2006/relationships/image" Target="../media/image23.png"/><Relationship Id="rId10" Type="http://schemas.openxmlformats.org/officeDocument/2006/relationships/image" Target="../media/image22.png"/><Relationship Id="rId1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等腰三角形 2"/>
          <p:cNvSpPr/>
          <p:nvPr/>
        </p:nvSpPr>
        <p:spPr>
          <a:xfrm rot="5400000">
            <a:off x="10772518" y="3307453"/>
            <a:ext cx="467870" cy="242623"/>
          </a:xfrm>
          <a:prstGeom prst="triangl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椭圆 3"/>
          <p:cNvSpPr/>
          <p:nvPr/>
        </p:nvSpPr>
        <p:spPr>
          <a:xfrm>
            <a:off x="331978" y="2044456"/>
            <a:ext cx="2315607" cy="2315607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101600">
              <a:schemeClr val="accent3">
                <a:satMod val="175000"/>
                <a:alpha val="40000"/>
              </a:schemeClr>
            </a:glow>
            <a:outerShdw blurRad="203200" dist="25400" dir="1800000" sx="102000" sy="102000" algn="ctr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椭圆 13"/>
          <p:cNvSpPr/>
          <p:nvPr/>
        </p:nvSpPr>
        <p:spPr>
          <a:xfrm>
            <a:off x="485406" y="3022947"/>
            <a:ext cx="667234" cy="667234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椭圆 15"/>
          <p:cNvSpPr/>
          <p:nvPr/>
        </p:nvSpPr>
        <p:spPr>
          <a:xfrm>
            <a:off x="9781489" y="222947"/>
            <a:ext cx="663277" cy="663277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101600">
              <a:schemeClr val="accent3">
                <a:satMod val="175000"/>
                <a:alpha val="40000"/>
              </a:schemeClr>
            </a:glow>
            <a:outerShdw blurRad="203200" dist="25400" dir="1800000" sx="102000" sy="102000" algn="ctr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TextBox 8"/>
          <p:cNvSpPr txBox="1"/>
          <p:nvPr/>
        </p:nvSpPr>
        <p:spPr>
          <a:xfrm>
            <a:off x="5350611" y="5176092"/>
            <a:ext cx="1910382" cy="368935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en-US" altLang="zh-CN" sz="2400" b="1" spc="100" dirty="0" smtClean="0">
                <a:solidFill>
                  <a:schemeClr val="bg2">
                    <a:lumMod val="2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  <a:sym typeface="Arial" panose="020B0604020202020204" pitchFamily="34" charset="0"/>
              </a:rPr>
              <a:t>EMNLP 2020</a:t>
            </a:r>
            <a:endParaRPr lang="en-US" altLang="zh-CN" sz="2400" b="1" spc="100" dirty="0" smtClean="0">
              <a:solidFill>
                <a:schemeClr val="bg2">
                  <a:lumMod val="25000"/>
                </a:schemeClr>
              </a:solidFill>
              <a:latin typeface="思源黑体 CN Light" panose="020B0300000000000000" pitchFamily="34" charset="-122"/>
              <a:ea typeface="思源黑体 CN Light" panose="020B0300000000000000" pitchFamily="34" charset="-122"/>
              <a:sym typeface="Arial" panose="020B0604020202020204" pitchFamily="34" charset="0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2765" y="1387475"/>
            <a:ext cx="8768715" cy="2586355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9930765" y="5266690"/>
            <a:ext cx="119697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王景慧   </a:t>
            </a:r>
            <a:r>
              <a:rPr lang="en-US" altLang="zh-CN"/>
              <a:t>2021.2.21</a:t>
            </a:r>
            <a:endParaRPr lang="en-US" altLang="zh-CN"/>
          </a:p>
        </p:txBody>
      </p:sp>
      <p:sp>
        <p:nvSpPr>
          <p:cNvPr id="7" name="文本框 6"/>
          <p:cNvSpPr txBox="1"/>
          <p:nvPr/>
        </p:nvSpPr>
        <p:spPr>
          <a:xfrm>
            <a:off x="4177665" y="4529455"/>
            <a:ext cx="540829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/>
              <a:t> https://github.com/shiquanyang/GraphDialog</a:t>
            </a:r>
            <a:endParaRPr lang="zh-CN" altLang="en-US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组合 16"/>
          <p:cNvGrpSpPr/>
          <p:nvPr/>
        </p:nvGrpSpPr>
        <p:grpSpPr>
          <a:xfrm rot="1709927">
            <a:off x="376016" y="20766"/>
            <a:ext cx="1298237" cy="1134750"/>
            <a:chOff x="891171" y="2107956"/>
            <a:chExt cx="2649224" cy="2315607"/>
          </a:xfrm>
        </p:grpSpPr>
        <p:sp>
          <p:nvSpPr>
            <p:cNvPr id="22" name="椭圆 21"/>
            <p:cNvSpPr/>
            <p:nvPr/>
          </p:nvSpPr>
          <p:spPr>
            <a:xfrm>
              <a:off x="1224788" y="2107956"/>
              <a:ext cx="2315607" cy="231560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glow rad="101600">
                <a:schemeClr val="accent3">
                  <a:satMod val="175000"/>
                  <a:alpha val="40000"/>
                </a:schemeClr>
              </a:glow>
              <a:outerShdw blurRad="203200" dist="25400" dir="1800000" sx="102000" sy="102000" algn="ctr" rotWithShape="0">
                <a:schemeClr val="bg1">
                  <a:lumMod val="50000"/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3" name="椭圆 22"/>
            <p:cNvSpPr/>
            <p:nvPr/>
          </p:nvSpPr>
          <p:spPr>
            <a:xfrm>
              <a:off x="891171" y="2932142"/>
              <a:ext cx="667234" cy="667234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6538A-33AE-45EB-868C-14B9E34ED961}" type="slidenum">
              <a:rPr lang="zh-CN" altLang="en-US" smtClean="0"/>
            </a:fld>
            <a:endParaRPr lang="zh-CN" altLang="en-US"/>
          </a:p>
        </p:txBody>
      </p:sp>
      <p:sp>
        <p:nvSpPr>
          <p:cNvPr id="6" name="矩形 5"/>
          <p:cNvSpPr/>
          <p:nvPr/>
        </p:nvSpPr>
        <p:spPr>
          <a:xfrm>
            <a:off x="514350" y="457200"/>
            <a:ext cx="11201400" cy="5899150"/>
          </a:xfrm>
          <a:prstGeom prst="rect">
            <a:avLst/>
          </a:prstGeom>
          <a:noFill/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TextBox 8"/>
          <p:cNvSpPr txBox="1"/>
          <p:nvPr/>
        </p:nvSpPr>
        <p:spPr>
          <a:xfrm>
            <a:off x="856342" y="474720"/>
            <a:ext cx="2844802" cy="430530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en-US" altLang="zh-CN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  <a:sym typeface="Arial" panose="020B0604020202020204" pitchFamily="34" charset="0"/>
              </a:rPr>
              <a:t> Experiments</a:t>
            </a:r>
            <a:endParaRPr lang="en-US" altLang="zh-CN" sz="2800" dirty="0" smtClean="0">
              <a:solidFill>
                <a:schemeClr val="tx1">
                  <a:lumMod val="65000"/>
                  <a:lumOff val="35000"/>
                </a:schemeClr>
              </a:solidFill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  <a:sym typeface="Arial" panose="020B0604020202020204" pitchFamily="34" charset="0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29130" y="1125220"/>
            <a:ext cx="8333740" cy="2633980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1205" y="3978910"/>
            <a:ext cx="8241665" cy="2377440"/>
          </a:xfrm>
          <a:prstGeom prst="rect">
            <a:avLst/>
          </a:prstGeom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组合 16"/>
          <p:cNvGrpSpPr/>
          <p:nvPr/>
        </p:nvGrpSpPr>
        <p:grpSpPr>
          <a:xfrm rot="1709927">
            <a:off x="376016" y="20766"/>
            <a:ext cx="1298237" cy="1134750"/>
            <a:chOff x="891171" y="2107956"/>
            <a:chExt cx="2649224" cy="2315607"/>
          </a:xfrm>
        </p:grpSpPr>
        <p:sp>
          <p:nvSpPr>
            <p:cNvPr id="22" name="椭圆 21"/>
            <p:cNvSpPr/>
            <p:nvPr/>
          </p:nvSpPr>
          <p:spPr>
            <a:xfrm>
              <a:off x="1224788" y="2107956"/>
              <a:ext cx="2315607" cy="231560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glow rad="101600">
                <a:schemeClr val="accent3">
                  <a:satMod val="175000"/>
                  <a:alpha val="40000"/>
                </a:schemeClr>
              </a:glow>
              <a:outerShdw blurRad="203200" dist="25400" dir="1800000" sx="102000" sy="102000" algn="ctr" rotWithShape="0">
                <a:schemeClr val="bg1">
                  <a:lumMod val="50000"/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3" name="椭圆 22"/>
            <p:cNvSpPr/>
            <p:nvPr/>
          </p:nvSpPr>
          <p:spPr>
            <a:xfrm>
              <a:off x="891171" y="2932142"/>
              <a:ext cx="667234" cy="667234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6538A-33AE-45EB-868C-14B9E34ED961}" type="slidenum">
              <a:rPr lang="zh-CN" altLang="en-US" smtClean="0"/>
            </a:fld>
            <a:endParaRPr lang="zh-CN" altLang="en-US"/>
          </a:p>
        </p:txBody>
      </p:sp>
      <p:sp>
        <p:nvSpPr>
          <p:cNvPr id="6" name="矩形 5"/>
          <p:cNvSpPr/>
          <p:nvPr/>
        </p:nvSpPr>
        <p:spPr>
          <a:xfrm>
            <a:off x="514350" y="457200"/>
            <a:ext cx="11201400" cy="5899150"/>
          </a:xfrm>
          <a:prstGeom prst="rect">
            <a:avLst/>
          </a:prstGeom>
          <a:noFill/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TextBox 8"/>
          <p:cNvSpPr txBox="1"/>
          <p:nvPr/>
        </p:nvSpPr>
        <p:spPr>
          <a:xfrm>
            <a:off x="856342" y="474720"/>
            <a:ext cx="2844802" cy="430530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en-US" altLang="zh-CN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  <a:sym typeface="Arial" panose="020B0604020202020204" pitchFamily="34" charset="0"/>
              </a:rPr>
              <a:t> Experiments</a:t>
            </a:r>
            <a:endParaRPr lang="en-US" altLang="zh-CN" sz="2800" dirty="0" smtClean="0">
              <a:solidFill>
                <a:schemeClr val="tx1">
                  <a:lumMod val="65000"/>
                  <a:lumOff val="35000"/>
                </a:schemeClr>
              </a:solidFill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  <a:sym typeface="Arial" panose="020B0604020202020204" pitchFamily="34" charset="0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9290" y="2006600"/>
            <a:ext cx="10542905" cy="2425065"/>
          </a:xfrm>
          <a:prstGeom prst="rect">
            <a:avLst/>
          </a:prstGeom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组合 16"/>
          <p:cNvGrpSpPr/>
          <p:nvPr/>
        </p:nvGrpSpPr>
        <p:grpSpPr>
          <a:xfrm rot="1709927">
            <a:off x="376016" y="20766"/>
            <a:ext cx="1298237" cy="1134750"/>
            <a:chOff x="891171" y="2107956"/>
            <a:chExt cx="2649224" cy="2315607"/>
          </a:xfrm>
        </p:grpSpPr>
        <p:sp>
          <p:nvSpPr>
            <p:cNvPr id="22" name="椭圆 21"/>
            <p:cNvSpPr/>
            <p:nvPr/>
          </p:nvSpPr>
          <p:spPr>
            <a:xfrm>
              <a:off x="1224788" y="2107956"/>
              <a:ext cx="2315607" cy="231560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glow rad="101600">
                <a:schemeClr val="accent3">
                  <a:satMod val="175000"/>
                  <a:alpha val="40000"/>
                </a:schemeClr>
              </a:glow>
              <a:outerShdw blurRad="203200" dist="25400" dir="1800000" sx="102000" sy="102000" algn="ctr" rotWithShape="0">
                <a:schemeClr val="bg1">
                  <a:lumMod val="50000"/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3" name="椭圆 22"/>
            <p:cNvSpPr/>
            <p:nvPr/>
          </p:nvSpPr>
          <p:spPr>
            <a:xfrm>
              <a:off x="891171" y="2932142"/>
              <a:ext cx="667234" cy="667234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6538A-33AE-45EB-868C-14B9E34ED961}" type="slidenum">
              <a:rPr lang="zh-CN" altLang="en-US" smtClean="0"/>
            </a:fld>
            <a:endParaRPr lang="zh-CN" altLang="en-US"/>
          </a:p>
        </p:txBody>
      </p:sp>
      <p:sp>
        <p:nvSpPr>
          <p:cNvPr id="6" name="矩形 5"/>
          <p:cNvSpPr/>
          <p:nvPr/>
        </p:nvSpPr>
        <p:spPr>
          <a:xfrm>
            <a:off x="514350" y="457200"/>
            <a:ext cx="11201400" cy="5899150"/>
          </a:xfrm>
          <a:prstGeom prst="rect">
            <a:avLst/>
          </a:prstGeom>
          <a:noFill/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TextBox 8"/>
          <p:cNvSpPr txBox="1"/>
          <p:nvPr/>
        </p:nvSpPr>
        <p:spPr>
          <a:xfrm>
            <a:off x="856342" y="474720"/>
            <a:ext cx="2844802" cy="430530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en-US" altLang="zh-CN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  <a:sym typeface="Arial" panose="020B0604020202020204" pitchFamily="34" charset="0"/>
              </a:rPr>
              <a:t> Experiments</a:t>
            </a:r>
            <a:endParaRPr lang="en-US" altLang="zh-CN" sz="2800" dirty="0" smtClean="0">
              <a:solidFill>
                <a:schemeClr val="tx1">
                  <a:lumMod val="65000"/>
                  <a:lumOff val="35000"/>
                </a:schemeClr>
              </a:solidFill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  <a:sym typeface="Arial" panose="020B0604020202020204" pitchFamily="34" charset="0"/>
            </a:endParaRP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4615" y="1767205"/>
            <a:ext cx="4629785" cy="1974215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2725" y="3741420"/>
            <a:ext cx="4963160" cy="2148840"/>
          </a:xfrm>
          <a:prstGeom prst="rect">
            <a:avLst/>
          </a:prstGeom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组合 16"/>
          <p:cNvGrpSpPr/>
          <p:nvPr/>
        </p:nvGrpSpPr>
        <p:grpSpPr>
          <a:xfrm rot="1709927">
            <a:off x="376016" y="20766"/>
            <a:ext cx="1298237" cy="1134750"/>
            <a:chOff x="891171" y="2107956"/>
            <a:chExt cx="2649224" cy="2315607"/>
          </a:xfrm>
        </p:grpSpPr>
        <p:sp>
          <p:nvSpPr>
            <p:cNvPr id="22" name="椭圆 21"/>
            <p:cNvSpPr/>
            <p:nvPr/>
          </p:nvSpPr>
          <p:spPr>
            <a:xfrm>
              <a:off x="1224788" y="2107956"/>
              <a:ext cx="2315607" cy="231560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glow rad="101600">
                <a:schemeClr val="accent3">
                  <a:satMod val="175000"/>
                  <a:alpha val="40000"/>
                </a:schemeClr>
              </a:glow>
              <a:outerShdw blurRad="203200" dist="25400" dir="1800000" sx="102000" sy="102000" algn="ctr" rotWithShape="0">
                <a:schemeClr val="bg1">
                  <a:lumMod val="50000"/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3" name="椭圆 22"/>
            <p:cNvSpPr/>
            <p:nvPr/>
          </p:nvSpPr>
          <p:spPr>
            <a:xfrm>
              <a:off x="891171" y="2932142"/>
              <a:ext cx="667234" cy="667234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6538A-33AE-45EB-868C-14B9E34ED961}" type="slidenum">
              <a:rPr lang="zh-CN" altLang="en-US" smtClean="0"/>
            </a:fld>
            <a:endParaRPr lang="zh-CN" altLang="en-US"/>
          </a:p>
        </p:txBody>
      </p:sp>
      <p:sp>
        <p:nvSpPr>
          <p:cNvPr id="6" name="矩形 5"/>
          <p:cNvSpPr/>
          <p:nvPr/>
        </p:nvSpPr>
        <p:spPr>
          <a:xfrm>
            <a:off x="514350" y="457200"/>
            <a:ext cx="11201400" cy="5899150"/>
          </a:xfrm>
          <a:prstGeom prst="rect">
            <a:avLst/>
          </a:prstGeom>
          <a:noFill/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TextBox 8"/>
          <p:cNvSpPr txBox="1"/>
          <p:nvPr/>
        </p:nvSpPr>
        <p:spPr>
          <a:xfrm>
            <a:off x="856342" y="474720"/>
            <a:ext cx="2844802" cy="430530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en-US" altLang="zh-CN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  <a:sym typeface="Arial" panose="020B0604020202020204" pitchFamily="34" charset="0"/>
              </a:rPr>
              <a:t> Experiments</a:t>
            </a:r>
            <a:endParaRPr lang="en-US" altLang="zh-CN" sz="2800" dirty="0" smtClean="0">
              <a:solidFill>
                <a:schemeClr val="tx1">
                  <a:lumMod val="65000"/>
                  <a:lumOff val="35000"/>
                </a:schemeClr>
              </a:solidFill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  <a:sym typeface="Arial" panose="020B0604020202020204" pitchFamily="34" charset="0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28090" y="1539875"/>
            <a:ext cx="9837420" cy="4387850"/>
          </a:xfrm>
          <a:prstGeom prst="rect">
            <a:avLst/>
          </a:prstGeom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8"/>
          <p:cNvSpPr txBox="1"/>
          <p:nvPr/>
        </p:nvSpPr>
        <p:spPr>
          <a:xfrm>
            <a:off x="4180205" y="2844800"/>
            <a:ext cx="4885055" cy="1015365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en-US" altLang="zh-CN" sz="6600" b="1" spc="200" dirty="0" smtClean="0">
                <a:solidFill>
                  <a:schemeClr val="bg2">
                    <a:lumMod val="25000"/>
                  </a:schemeClr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  <a:sym typeface="Arial" panose="020B0604020202020204" pitchFamily="34" charset="0"/>
              </a:rPr>
              <a:t>THANK. YOU</a:t>
            </a:r>
            <a:endParaRPr lang="zh-CN" altLang="en-US" sz="6600" b="1" spc="200" dirty="0">
              <a:solidFill>
                <a:schemeClr val="bg2">
                  <a:lumMod val="25000"/>
                </a:schemeClr>
              </a:solidFill>
              <a:latin typeface="思源黑体 CN Bold" panose="020B0800000000000000" pitchFamily="34" charset="-122"/>
              <a:ea typeface="思源黑体 CN Bold" panose="020B0800000000000000" pitchFamily="34" charset="-122"/>
              <a:sym typeface="Arial" panose="020B0604020202020204" pitchFamily="34" charset="0"/>
            </a:endParaRPr>
          </a:p>
        </p:txBody>
      </p:sp>
      <p:sp>
        <p:nvSpPr>
          <p:cNvPr id="3" name="等腰三角形 2"/>
          <p:cNvSpPr/>
          <p:nvPr/>
        </p:nvSpPr>
        <p:spPr>
          <a:xfrm rot="5400000">
            <a:off x="10942063" y="3083298"/>
            <a:ext cx="467870" cy="242623"/>
          </a:xfrm>
          <a:prstGeom prst="triangl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椭圆 3"/>
          <p:cNvSpPr/>
          <p:nvPr/>
        </p:nvSpPr>
        <p:spPr>
          <a:xfrm>
            <a:off x="1224788" y="2107956"/>
            <a:ext cx="2315607" cy="2315607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101600">
              <a:schemeClr val="accent3">
                <a:satMod val="175000"/>
                <a:alpha val="40000"/>
              </a:schemeClr>
            </a:glow>
            <a:outerShdw blurRad="203200" dist="25400" dir="1800000" sx="102000" sy="102000" algn="ctr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椭圆 13"/>
          <p:cNvSpPr/>
          <p:nvPr/>
        </p:nvSpPr>
        <p:spPr>
          <a:xfrm>
            <a:off x="891171" y="2932142"/>
            <a:ext cx="667234" cy="667234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椭圆 16"/>
          <p:cNvSpPr/>
          <p:nvPr/>
        </p:nvSpPr>
        <p:spPr>
          <a:xfrm>
            <a:off x="9703430" y="4971399"/>
            <a:ext cx="1149160" cy="114916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101600">
              <a:schemeClr val="accent3">
                <a:satMod val="175000"/>
                <a:alpha val="40000"/>
              </a:schemeClr>
            </a:glow>
            <a:outerShdw blurRad="203200" dist="25400" dir="1800000" sx="102000" sy="102000" algn="ctr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任意多边形 56"/>
          <p:cNvSpPr/>
          <p:nvPr/>
        </p:nvSpPr>
        <p:spPr>
          <a:xfrm rot="20493682">
            <a:off x="3223583" y="-249355"/>
            <a:ext cx="2411440" cy="1532474"/>
          </a:xfrm>
          <a:custGeom>
            <a:avLst/>
            <a:gdLst>
              <a:gd name="connsiteX0" fmla="*/ 541710 w 2411440"/>
              <a:gd name="connsiteY0" fmla="*/ 0 h 1532474"/>
              <a:gd name="connsiteX1" fmla="*/ 2405939 w 2411440"/>
              <a:gd name="connsiteY1" fmla="*/ 621543 h 1532474"/>
              <a:gd name="connsiteX2" fmla="*/ 2411440 w 2411440"/>
              <a:gd name="connsiteY2" fmla="*/ 697026 h 1532474"/>
              <a:gd name="connsiteX3" fmla="*/ 1205720 w 2411440"/>
              <a:gd name="connsiteY3" fmla="*/ 1532474 h 1532474"/>
              <a:gd name="connsiteX4" fmla="*/ 0 w 2411440"/>
              <a:gd name="connsiteY4" fmla="*/ 697026 h 1532474"/>
              <a:gd name="connsiteX5" fmla="*/ 531590 w 2411440"/>
              <a:gd name="connsiteY5" fmla="*/ 4260 h 1532474"/>
              <a:gd name="connsiteX6" fmla="*/ 541710 w 2411440"/>
              <a:gd name="connsiteY6" fmla="*/ 0 h 1532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411440" h="1532474">
                <a:moveTo>
                  <a:pt x="541710" y="0"/>
                </a:moveTo>
                <a:lnTo>
                  <a:pt x="2405939" y="621543"/>
                </a:lnTo>
                <a:lnTo>
                  <a:pt x="2411440" y="697026"/>
                </a:lnTo>
                <a:cubicBezTo>
                  <a:pt x="2411441" y="1158431"/>
                  <a:pt x="1871622" y="1532474"/>
                  <a:pt x="1205720" y="1532474"/>
                </a:cubicBezTo>
                <a:cubicBezTo>
                  <a:pt x="539819" y="1532473"/>
                  <a:pt x="0" y="1158432"/>
                  <a:pt x="0" y="697026"/>
                </a:cubicBezTo>
                <a:cubicBezTo>
                  <a:pt x="0" y="408648"/>
                  <a:pt x="210867" y="154396"/>
                  <a:pt x="531590" y="4260"/>
                </a:cubicBezTo>
                <a:lnTo>
                  <a:pt x="541710" y="0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6538A-33AE-45EB-868C-14B9E34ED961}" type="slidenum">
              <a:rPr lang="zh-CN" altLang="en-US" smtClean="0"/>
            </a:fld>
            <a:endParaRPr lang="zh-CN" altLang="en-US"/>
          </a:p>
        </p:txBody>
      </p:sp>
      <p:sp>
        <p:nvSpPr>
          <p:cNvPr id="46" name="矩形 45"/>
          <p:cNvSpPr/>
          <p:nvPr/>
        </p:nvSpPr>
        <p:spPr>
          <a:xfrm>
            <a:off x="784844" y="3106657"/>
            <a:ext cx="364445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5400" b="1" dirty="0" smtClean="0">
                <a:solidFill>
                  <a:srgbClr val="42424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CONTENT</a:t>
            </a:r>
            <a:endParaRPr lang="zh-CN" altLang="en-US" sz="5400" b="1" dirty="0">
              <a:solidFill>
                <a:srgbClr val="42424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51" name="任意多边形 50"/>
          <p:cNvSpPr/>
          <p:nvPr/>
        </p:nvSpPr>
        <p:spPr>
          <a:xfrm>
            <a:off x="0" y="1"/>
            <a:ext cx="6183746" cy="1374187"/>
          </a:xfrm>
          <a:custGeom>
            <a:avLst/>
            <a:gdLst>
              <a:gd name="connsiteX0" fmla="*/ 0 w 6183746"/>
              <a:gd name="connsiteY0" fmla="*/ 0 h 1374187"/>
              <a:gd name="connsiteX1" fmla="*/ 6183746 w 6183746"/>
              <a:gd name="connsiteY1" fmla="*/ 0 h 1374187"/>
              <a:gd name="connsiteX2" fmla="*/ 6045563 w 6183746"/>
              <a:gd name="connsiteY2" fmla="*/ 57136 h 1374187"/>
              <a:gd name="connsiteX3" fmla="*/ 0 w 6183746"/>
              <a:gd name="connsiteY3" fmla="*/ 823664 h 1374187"/>
              <a:gd name="connsiteX4" fmla="*/ 0 w 6183746"/>
              <a:gd name="connsiteY4" fmla="*/ 0 h 1374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183746" h="1374187">
                <a:moveTo>
                  <a:pt x="0" y="0"/>
                </a:moveTo>
                <a:lnTo>
                  <a:pt x="6183746" y="0"/>
                </a:lnTo>
                <a:lnTo>
                  <a:pt x="6045563" y="57136"/>
                </a:lnTo>
                <a:cubicBezTo>
                  <a:pt x="4149570" y="871809"/>
                  <a:pt x="3219061" y="2096946"/>
                  <a:pt x="0" y="823664"/>
                </a:cubicBez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50800" dist="76200" dir="2700000" algn="tl" rotWithShape="0">
              <a:schemeClr val="bg2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9" name="组合 8"/>
          <p:cNvGrpSpPr/>
          <p:nvPr/>
        </p:nvGrpSpPr>
        <p:grpSpPr>
          <a:xfrm>
            <a:off x="5603875" y="1948180"/>
            <a:ext cx="4996815" cy="2961640"/>
            <a:chOff x="8910" y="2559"/>
            <a:chExt cx="7869" cy="4664"/>
          </a:xfrm>
        </p:grpSpPr>
        <p:grpSp>
          <p:nvGrpSpPr>
            <p:cNvPr id="6" name="组合 5"/>
            <p:cNvGrpSpPr/>
            <p:nvPr/>
          </p:nvGrpSpPr>
          <p:grpSpPr>
            <a:xfrm>
              <a:off x="8910" y="2559"/>
              <a:ext cx="1656" cy="4665"/>
              <a:chOff x="8910" y="2559"/>
              <a:chExt cx="1656" cy="4665"/>
            </a:xfrm>
          </p:grpSpPr>
          <p:grpSp>
            <p:nvGrpSpPr>
              <p:cNvPr id="8" name="组合 7"/>
              <p:cNvGrpSpPr/>
              <p:nvPr/>
            </p:nvGrpSpPr>
            <p:grpSpPr>
              <a:xfrm>
                <a:off x="8910" y="2559"/>
                <a:ext cx="1656" cy="1181"/>
                <a:chOff x="6035668" y="1399003"/>
                <a:chExt cx="1051767" cy="749936"/>
              </a:xfrm>
            </p:grpSpPr>
            <p:grpSp>
              <p:nvGrpSpPr>
                <p:cNvPr id="3" name="组合 2"/>
                <p:cNvGrpSpPr/>
                <p:nvPr/>
              </p:nvGrpSpPr>
              <p:grpSpPr>
                <a:xfrm>
                  <a:off x="6059488" y="1399003"/>
                  <a:ext cx="857982" cy="749936"/>
                  <a:chOff x="891171" y="2107956"/>
                  <a:chExt cx="2649224" cy="2315607"/>
                </a:xfrm>
              </p:grpSpPr>
              <p:sp>
                <p:nvSpPr>
                  <p:cNvPr id="35" name="椭圆 34"/>
                  <p:cNvSpPr/>
                  <p:nvPr/>
                </p:nvSpPr>
                <p:spPr>
                  <a:xfrm>
                    <a:off x="1224788" y="2107956"/>
                    <a:ext cx="2315607" cy="2315607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noFill/>
                  </a:ln>
                  <a:effectLst>
                    <a:glow rad="101600">
                      <a:schemeClr val="accent3">
                        <a:satMod val="175000"/>
                        <a:alpha val="40000"/>
                      </a:schemeClr>
                    </a:glow>
                    <a:outerShdw blurRad="203200" dist="25400" dir="1800000" sx="102000" sy="102000" algn="ctr" rotWithShape="0">
                      <a:schemeClr val="bg1">
                        <a:lumMod val="50000"/>
                        <a:alpha val="40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/>
                  </a:p>
                </p:txBody>
              </p:sp>
              <p:sp>
                <p:nvSpPr>
                  <p:cNvPr id="36" name="椭圆 35"/>
                  <p:cNvSpPr/>
                  <p:nvPr/>
                </p:nvSpPr>
                <p:spPr>
                  <a:xfrm>
                    <a:off x="891171" y="2932142"/>
                    <a:ext cx="667234" cy="667234"/>
                  </a:xfrm>
                  <a:prstGeom prst="ellipse">
                    <a:avLst/>
                  </a:prstGeom>
                  <a:solidFill>
                    <a:schemeClr val="bg1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/>
                  </a:p>
                </p:txBody>
              </p:sp>
            </p:grpSp>
            <p:sp>
              <p:nvSpPr>
                <p:cNvPr id="48" name="TextBox 8"/>
                <p:cNvSpPr txBox="1"/>
                <p:nvPr/>
              </p:nvSpPr>
              <p:spPr>
                <a:xfrm>
                  <a:off x="6035668" y="1476602"/>
                  <a:ext cx="1051767" cy="615553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 anchor="ctr">
                  <a:spAutoFit/>
                </a:bodyPr>
                <a:lstStyle/>
                <a:p>
                  <a:pPr algn="ctr"/>
                  <a:r>
                    <a:rPr lang="en-US" altLang="zh-CN" sz="4000" b="1" spc="200" dirty="0" smtClean="0">
                      <a:solidFill>
                        <a:schemeClr val="bg2">
                          <a:lumMod val="25000"/>
                        </a:schemeClr>
                      </a:solidFill>
                      <a:latin typeface="思源黑体 CN Light" panose="020B0300000000000000" pitchFamily="34" charset="-122"/>
                      <a:ea typeface="思源黑体 CN Light" panose="020B0300000000000000" pitchFamily="34" charset="-122"/>
                      <a:sym typeface="Arial" panose="020B0604020202020204" pitchFamily="34" charset="0"/>
                    </a:rPr>
                    <a:t>01</a:t>
                  </a:r>
                  <a:endParaRPr lang="en-US" altLang="zh-CN" sz="4000" b="1" spc="200" dirty="0" smtClean="0">
                    <a:solidFill>
                      <a:schemeClr val="bg2">
                        <a:lumMod val="25000"/>
                      </a:schemeClr>
                    </a:solidFill>
                    <a:latin typeface="思源黑体 CN Light" panose="020B0300000000000000" pitchFamily="34" charset="-122"/>
                    <a:ea typeface="思源黑体 CN Light" panose="020B0300000000000000" pitchFamily="34" charset="-122"/>
                    <a:sym typeface="Arial" panose="020B0604020202020204" pitchFamily="34" charset="0"/>
                  </a:endParaRPr>
                </a:p>
              </p:txBody>
            </p:sp>
          </p:grpSp>
          <p:grpSp>
            <p:nvGrpSpPr>
              <p:cNvPr id="7" name="组合 6"/>
              <p:cNvGrpSpPr/>
              <p:nvPr/>
            </p:nvGrpSpPr>
            <p:grpSpPr>
              <a:xfrm>
                <a:off x="8910" y="4302"/>
                <a:ext cx="1656" cy="1181"/>
                <a:chOff x="6035668" y="2658745"/>
                <a:chExt cx="1051767" cy="749936"/>
              </a:xfrm>
            </p:grpSpPr>
            <p:grpSp>
              <p:nvGrpSpPr>
                <p:cNvPr id="38" name="组合 37"/>
                <p:cNvGrpSpPr/>
                <p:nvPr/>
              </p:nvGrpSpPr>
              <p:grpSpPr>
                <a:xfrm>
                  <a:off x="6059488" y="2658745"/>
                  <a:ext cx="857982" cy="749936"/>
                  <a:chOff x="891171" y="2107956"/>
                  <a:chExt cx="2649224" cy="2315607"/>
                </a:xfrm>
              </p:grpSpPr>
              <p:sp>
                <p:nvSpPr>
                  <p:cNvPr id="39" name="椭圆 38"/>
                  <p:cNvSpPr/>
                  <p:nvPr/>
                </p:nvSpPr>
                <p:spPr>
                  <a:xfrm>
                    <a:off x="1224788" y="2107956"/>
                    <a:ext cx="2315607" cy="2315607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noFill/>
                  </a:ln>
                  <a:effectLst>
                    <a:glow rad="101600">
                      <a:schemeClr val="accent3">
                        <a:satMod val="175000"/>
                        <a:alpha val="40000"/>
                      </a:schemeClr>
                    </a:glow>
                    <a:outerShdw blurRad="203200" dist="25400" dir="1800000" sx="102000" sy="102000" algn="ctr" rotWithShape="0">
                      <a:schemeClr val="bg1">
                        <a:lumMod val="50000"/>
                        <a:alpha val="40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/>
                  </a:p>
                </p:txBody>
              </p:sp>
              <p:sp>
                <p:nvSpPr>
                  <p:cNvPr id="40" name="椭圆 39"/>
                  <p:cNvSpPr/>
                  <p:nvPr/>
                </p:nvSpPr>
                <p:spPr>
                  <a:xfrm>
                    <a:off x="891171" y="2932142"/>
                    <a:ext cx="667234" cy="667234"/>
                  </a:xfrm>
                  <a:prstGeom prst="ellipse">
                    <a:avLst/>
                  </a:prstGeom>
                  <a:solidFill>
                    <a:schemeClr val="bg1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/>
                  </a:p>
                </p:txBody>
              </p:sp>
            </p:grpSp>
            <p:sp>
              <p:nvSpPr>
                <p:cNvPr id="49" name="TextBox 8"/>
                <p:cNvSpPr txBox="1"/>
                <p:nvPr/>
              </p:nvSpPr>
              <p:spPr>
                <a:xfrm>
                  <a:off x="6035668" y="2736211"/>
                  <a:ext cx="1051767" cy="615553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 anchor="ctr">
                  <a:spAutoFit/>
                </a:bodyPr>
                <a:lstStyle/>
                <a:p>
                  <a:pPr algn="ctr"/>
                  <a:r>
                    <a:rPr lang="en-US" altLang="zh-CN" sz="4000" b="1" spc="200" dirty="0" smtClean="0">
                      <a:solidFill>
                        <a:schemeClr val="bg2">
                          <a:lumMod val="25000"/>
                        </a:schemeClr>
                      </a:solidFill>
                      <a:latin typeface="思源黑体 CN Light" panose="020B0300000000000000" pitchFamily="34" charset="-122"/>
                      <a:ea typeface="思源黑体 CN Light" panose="020B0300000000000000" pitchFamily="34" charset="-122"/>
                      <a:sym typeface="Arial" panose="020B0604020202020204" pitchFamily="34" charset="0"/>
                    </a:rPr>
                    <a:t>02</a:t>
                  </a:r>
                  <a:endParaRPr lang="en-US" altLang="zh-CN" sz="4000" b="1" spc="200" dirty="0" smtClean="0">
                    <a:solidFill>
                      <a:schemeClr val="bg2">
                        <a:lumMod val="25000"/>
                      </a:schemeClr>
                    </a:solidFill>
                    <a:latin typeface="思源黑体 CN Light" panose="020B0300000000000000" pitchFamily="34" charset="-122"/>
                    <a:ea typeface="思源黑体 CN Light" panose="020B0300000000000000" pitchFamily="34" charset="-122"/>
                    <a:sym typeface="Arial" panose="020B0604020202020204" pitchFamily="34" charset="0"/>
                  </a:endParaRPr>
                </a:p>
              </p:txBody>
            </p:sp>
          </p:grpSp>
          <p:grpSp>
            <p:nvGrpSpPr>
              <p:cNvPr id="5" name="组合 4"/>
              <p:cNvGrpSpPr/>
              <p:nvPr/>
            </p:nvGrpSpPr>
            <p:grpSpPr>
              <a:xfrm>
                <a:off x="8910" y="6044"/>
                <a:ext cx="1656" cy="1181"/>
                <a:chOff x="6035668" y="3673627"/>
                <a:chExt cx="1051767" cy="749936"/>
              </a:xfrm>
            </p:grpSpPr>
            <p:grpSp>
              <p:nvGrpSpPr>
                <p:cNvPr id="41" name="组合 40"/>
                <p:cNvGrpSpPr/>
                <p:nvPr/>
              </p:nvGrpSpPr>
              <p:grpSpPr>
                <a:xfrm>
                  <a:off x="6059488" y="3673627"/>
                  <a:ext cx="857982" cy="749936"/>
                  <a:chOff x="891171" y="2107956"/>
                  <a:chExt cx="2649224" cy="2315607"/>
                </a:xfrm>
              </p:grpSpPr>
              <p:sp>
                <p:nvSpPr>
                  <p:cNvPr id="42" name="椭圆 41"/>
                  <p:cNvSpPr/>
                  <p:nvPr/>
                </p:nvSpPr>
                <p:spPr>
                  <a:xfrm>
                    <a:off x="1224788" y="2107956"/>
                    <a:ext cx="2315607" cy="2315607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noFill/>
                  </a:ln>
                  <a:effectLst>
                    <a:glow rad="101600">
                      <a:schemeClr val="accent3">
                        <a:satMod val="175000"/>
                        <a:alpha val="40000"/>
                      </a:schemeClr>
                    </a:glow>
                    <a:outerShdw blurRad="203200" dist="25400" dir="1800000" sx="102000" sy="102000" algn="ctr" rotWithShape="0">
                      <a:schemeClr val="bg1">
                        <a:lumMod val="50000"/>
                        <a:alpha val="40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/>
                  </a:p>
                </p:txBody>
              </p:sp>
              <p:sp>
                <p:nvSpPr>
                  <p:cNvPr id="43" name="椭圆 42"/>
                  <p:cNvSpPr/>
                  <p:nvPr/>
                </p:nvSpPr>
                <p:spPr>
                  <a:xfrm>
                    <a:off x="891171" y="2932142"/>
                    <a:ext cx="667234" cy="667234"/>
                  </a:xfrm>
                  <a:prstGeom prst="ellipse">
                    <a:avLst/>
                  </a:prstGeom>
                  <a:solidFill>
                    <a:schemeClr val="bg1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/>
                  </a:p>
                </p:txBody>
              </p:sp>
            </p:grpSp>
            <p:sp>
              <p:nvSpPr>
                <p:cNvPr id="50" name="TextBox 8"/>
                <p:cNvSpPr txBox="1"/>
                <p:nvPr/>
              </p:nvSpPr>
              <p:spPr>
                <a:xfrm>
                  <a:off x="6035668" y="3727435"/>
                  <a:ext cx="1051767" cy="615553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 anchor="ctr">
                  <a:spAutoFit/>
                </a:bodyPr>
                <a:lstStyle/>
                <a:p>
                  <a:pPr algn="ctr"/>
                  <a:r>
                    <a:rPr lang="en-US" altLang="zh-CN" sz="4000" b="1" spc="200" dirty="0" smtClean="0">
                      <a:solidFill>
                        <a:schemeClr val="bg2">
                          <a:lumMod val="25000"/>
                        </a:schemeClr>
                      </a:solidFill>
                      <a:latin typeface="思源黑体 CN Light" panose="020B0300000000000000" pitchFamily="34" charset="-122"/>
                      <a:ea typeface="思源黑体 CN Light" panose="020B0300000000000000" pitchFamily="34" charset="-122"/>
                      <a:sym typeface="Arial" panose="020B0604020202020204" pitchFamily="34" charset="0"/>
                    </a:rPr>
                    <a:t>03</a:t>
                  </a:r>
                  <a:endParaRPr lang="en-US" altLang="zh-CN" sz="4000" b="1" spc="200" dirty="0" smtClean="0">
                    <a:solidFill>
                      <a:schemeClr val="bg2">
                        <a:lumMod val="25000"/>
                      </a:schemeClr>
                    </a:solidFill>
                    <a:latin typeface="思源黑体 CN Light" panose="020B0300000000000000" pitchFamily="34" charset="-122"/>
                    <a:ea typeface="思源黑体 CN Light" panose="020B0300000000000000" pitchFamily="34" charset="-122"/>
                    <a:sym typeface="Arial" panose="020B0604020202020204" pitchFamily="34" charset="0"/>
                  </a:endParaRPr>
                </a:p>
              </p:txBody>
            </p:sp>
          </p:grpSp>
        </p:grpSp>
        <p:sp>
          <p:nvSpPr>
            <p:cNvPr id="55" name="TextBox 8"/>
            <p:cNvSpPr txBox="1"/>
            <p:nvPr/>
          </p:nvSpPr>
          <p:spPr>
            <a:xfrm>
              <a:off x="9547" y="2836"/>
              <a:ext cx="7131" cy="678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zh-CN" sz="2800" i="1" spc="200" dirty="0" smtClean="0">
                  <a:solidFill>
                    <a:schemeClr val="bg1">
                      <a:lumMod val="50000"/>
                    </a:schemeClr>
                  </a:solidFill>
                  <a:latin typeface="思源黑体 CN Light" panose="020B0300000000000000" pitchFamily="34" charset="-122"/>
                  <a:ea typeface="思源黑体 CN Light" panose="020B0300000000000000" pitchFamily="34" charset="-122"/>
                  <a:sym typeface="Arial" panose="020B0604020202020204" pitchFamily="34" charset="0"/>
                </a:rPr>
                <a:t>Motivation</a:t>
              </a:r>
              <a:endParaRPr lang="en-US" altLang="zh-CN" sz="2800" i="1" spc="200" dirty="0">
                <a:solidFill>
                  <a:schemeClr val="bg1">
                    <a:lumMod val="50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56" name="TextBox 8"/>
            <p:cNvSpPr txBox="1"/>
            <p:nvPr/>
          </p:nvSpPr>
          <p:spPr>
            <a:xfrm>
              <a:off x="9547" y="4553"/>
              <a:ext cx="7130" cy="678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zh-CN" sz="2800" i="1" spc="200" dirty="0" smtClean="0">
                  <a:solidFill>
                    <a:schemeClr val="bg1">
                      <a:lumMod val="50000"/>
                    </a:schemeClr>
                  </a:solidFill>
                  <a:latin typeface="思源黑体 CN Light" panose="020B0300000000000000" pitchFamily="34" charset="-122"/>
                  <a:ea typeface="思源黑体 CN Light" panose="020B0300000000000000" pitchFamily="34" charset="-122"/>
                  <a:sym typeface="Arial" panose="020B0604020202020204" pitchFamily="34" charset="0"/>
                </a:rPr>
                <a:t>Method</a:t>
              </a:r>
              <a:endParaRPr lang="en-US" altLang="zh-CN" sz="2800" i="1" spc="200" dirty="0">
                <a:solidFill>
                  <a:schemeClr val="bg1">
                    <a:lumMod val="50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59" name="TextBox 8"/>
            <p:cNvSpPr txBox="1"/>
            <p:nvPr/>
          </p:nvSpPr>
          <p:spPr>
            <a:xfrm>
              <a:off x="9547" y="6264"/>
              <a:ext cx="7233" cy="678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zh-CN" sz="2800" i="1" spc="200" dirty="0">
                  <a:solidFill>
                    <a:schemeClr val="bg1">
                      <a:lumMod val="50000"/>
                    </a:schemeClr>
                  </a:solidFill>
                  <a:latin typeface="思源黑体 CN Light" panose="020B0300000000000000" pitchFamily="34" charset="-122"/>
                  <a:ea typeface="思源黑体 CN Light" panose="020B0300000000000000" pitchFamily="34" charset="-122"/>
                  <a:sym typeface="Arial" panose="020B0604020202020204" pitchFamily="34" charset="0"/>
                </a:rPr>
                <a:t>Experiments</a:t>
              </a:r>
              <a:endParaRPr lang="en-US" altLang="zh-CN" sz="2800" i="1" spc="200" dirty="0">
                <a:solidFill>
                  <a:schemeClr val="bg1">
                    <a:lumMod val="50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  <a:sym typeface="Arial" panose="020B0604020202020204" pitchFamily="34" charset="0"/>
              </a:endParaRPr>
            </a:p>
          </p:txBody>
        </p:sp>
      </p:grp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组合 25"/>
          <p:cNvGrpSpPr/>
          <p:nvPr/>
        </p:nvGrpSpPr>
        <p:grpSpPr>
          <a:xfrm rot="1709927">
            <a:off x="376016" y="20766"/>
            <a:ext cx="1298237" cy="1134750"/>
            <a:chOff x="891171" y="2107956"/>
            <a:chExt cx="2649224" cy="2315607"/>
          </a:xfrm>
        </p:grpSpPr>
        <p:sp>
          <p:nvSpPr>
            <p:cNvPr id="41" name="椭圆 40"/>
            <p:cNvSpPr/>
            <p:nvPr/>
          </p:nvSpPr>
          <p:spPr>
            <a:xfrm>
              <a:off x="1224788" y="2107956"/>
              <a:ext cx="2315607" cy="231560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glow rad="101600">
                <a:schemeClr val="accent3">
                  <a:satMod val="175000"/>
                  <a:alpha val="40000"/>
                </a:schemeClr>
              </a:glow>
              <a:outerShdw blurRad="203200" dist="25400" dir="1800000" sx="102000" sy="102000" algn="ctr" rotWithShape="0">
                <a:schemeClr val="bg1">
                  <a:lumMod val="50000"/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7" name="椭圆 46"/>
            <p:cNvSpPr/>
            <p:nvPr/>
          </p:nvSpPr>
          <p:spPr>
            <a:xfrm>
              <a:off x="891171" y="2932142"/>
              <a:ext cx="667234" cy="667234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6538A-33AE-45EB-868C-14B9E34ED961}" type="slidenum">
              <a:rPr lang="zh-CN" altLang="en-US" smtClean="0"/>
            </a:fld>
            <a:endParaRPr lang="zh-CN" altLang="en-US"/>
          </a:p>
        </p:txBody>
      </p:sp>
      <p:sp>
        <p:nvSpPr>
          <p:cNvPr id="40" name="TextBox 8"/>
          <p:cNvSpPr txBox="1"/>
          <p:nvPr/>
        </p:nvSpPr>
        <p:spPr>
          <a:xfrm>
            <a:off x="856342" y="474720"/>
            <a:ext cx="2844802" cy="430530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  <a:sym typeface="Arial" panose="020B0604020202020204" pitchFamily="34" charset="0"/>
              </a:rPr>
              <a:t>Motivation</a:t>
            </a: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  <a:sym typeface="Arial" panose="020B0604020202020204" pitchFamily="34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302385" y="1837690"/>
            <a:ext cx="8301990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/>
              <a:t>the model fails to capture substantial information embedded in the KB including the semantics of the entities which may significantly impact the accuracy of results.</a:t>
            </a:r>
            <a:endParaRPr lang="zh-CN" altLang="en-US"/>
          </a:p>
          <a:p>
            <a:pPr algn="l"/>
            <a:r>
              <a:rPr lang="zh-CN" altLang="en-US"/>
              <a:t> </a:t>
            </a:r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1302385" y="3702050"/>
            <a:ext cx="8524240" cy="64516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/>
              <a:t>dependency relationships (essentially graph structure) have not been explored in dialogue </a:t>
            </a:r>
            <a:endParaRPr lang="zh-CN" altLang="en-US"/>
          </a:p>
          <a:p>
            <a:pPr algn="l"/>
            <a:r>
              <a:rPr lang="zh-CN" altLang="en-US"/>
              <a:t>systems, again missing great potential for improvements.</a:t>
            </a:r>
            <a:endParaRPr lang="zh-CN" altLang="en-US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组合 25"/>
          <p:cNvGrpSpPr/>
          <p:nvPr/>
        </p:nvGrpSpPr>
        <p:grpSpPr>
          <a:xfrm rot="1709927">
            <a:off x="376016" y="20766"/>
            <a:ext cx="1298237" cy="1134750"/>
            <a:chOff x="891171" y="2107956"/>
            <a:chExt cx="2649224" cy="2315607"/>
          </a:xfrm>
        </p:grpSpPr>
        <p:sp>
          <p:nvSpPr>
            <p:cNvPr id="41" name="椭圆 40"/>
            <p:cNvSpPr/>
            <p:nvPr/>
          </p:nvSpPr>
          <p:spPr>
            <a:xfrm>
              <a:off x="1224788" y="2107956"/>
              <a:ext cx="2315607" cy="231560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glow rad="101600">
                <a:schemeClr val="accent3">
                  <a:satMod val="175000"/>
                  <a:alpha val="40000"/>
                </a:schemeClr>
              </a:glow>
              <a:outerShdw blurRad="203200" dist="25400" dir="1800000" sx="102000" sy="102000" algn="ctr" rotWithShape="0">
                <a:schemeClr val="bg1">
                  <a:lumMod val="50000"/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7" name="椭圆 46"/>
            <p:cNvSpPr/>
            <p:nvPr/>
          </p:nvSpPr>
          <p:spPr>
            <a:xfrm>
              <a:off x="891171" y="2932142"/>
              <a:ext cx="667234" cy="667234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6538A-33AE-45EB-868C-14B9E34ED961}" type="slidenum">
              <a:rPr lang="zh-CN" altLang="en-US" smtClean="0"/>
            </a:fld>
            <a:endParaRPr lang="zh-CN" altLang="en-US"/>
          </a:p>
        </p:txBody>
      </p:sp>
      <p:sp>
        <p:nvSpPr>
          <p:cNvPr id="40" name="TextBox 8"/>
          <p:cNvSpPr txBox="1"/>
          <p:nvPr/>
        </p:nvSpPr>
        <p:spPr>
          <a:xfrm>
            <a:off x="856342" y="474720"/>
            <a:ext cx="2844802" cy="430530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  <a:sym typeface="Arial" panose="020B0604020202020204" pitchFamily="34" charset="0"/>
              </a:rPr>
              <a:t>Method</a:t>
            </a: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  <a:sym typeface="Arial" panose="020B0604020202020204" pitchFamily="34" charset="0"/>
            </a:endParaRPr>
          </a:p>
        </p:txBody>
      </p:sp>
      <p:pic>
        <p:nvPicPr>
          <p:cNvPr id="3" name="图片 2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2637155" y="905510"/>
            <a:ext cx="6379210" cy="4209415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1577340" y="5223510"/>
            <a:ext cx="920750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just"/>
            <a:r>
              <a:rPr lang="zh-CN" altLang="en-US"/>
              <a:t>Figure 1: An example dialogue in the restaurant booking domain. The top part is knowledge base (KB) information that represented by a graph and the bottom part is the conversation between a customer and the agent.Our aim is to predict the agent responses given KB information and the customer utterances.</a:t>
            </a:r>
            <a:endParaRPr lang="zh-CN" altLang="en-US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组合 25"/>
          <p:cNvGrpSpPr/>
          <p:nvPr/>
        </p:nvGrpSpPr>
        <p:grpSpPr>
          <a:xfrm rot="1709927">
            <a:off x="376016" y="20766"/>
            <a:ext cx="1298237" cy="1134750"/>
            <a:chOff x="891171" y="2107956"/>
            <a:chExt cx="2649224" cy="2315607"/>
          </a:xfrm>
        </p:grpSpPr>
        <p:sp>
          <p:nvSpPr>
            <p:cNvPr id="41" name="椭圆 40"/>
            <p:cNvSpPr/>
            <p:nvPr/>
          </p:nvSpPr>
          <p:spPr>
            <a:xfrm>
              <a:off x="1224788" y="2107956"/>
              <a:ext cx="2315607" cy="231560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glow rad="101600">
                <a:schemeClr val="accent3">
                  <a:satMod val="175000"/>
                  <a:alpha val="40000"/>
                </a:schemeClr>
              </a:glow>
              <a:outerShdw blurRad="203200" dist="25400" dir="1800000" sx="102000" sy="102000" algn="ctr" rotWithShape="0">
                <a:schemeClr val="bg1">
                  <a:lumMod val="50000"/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7" name="椭圆 46"/>
            <p:cNvSpPr/>
            <p:nvPr/>
          </p:nvSpPr>
          <p:spPr>
            <a:xfrm>
              <a:off x="891171" y="2932142"/>
              <a:ext cx="667234" cy="667234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6538A-33AE-45EB-868C-14B9E34ED961}" type="slidenum">
              <a:rPr lang="zh-CN" altLang="en-US" smtClean="0"/>
            </a:fld>
            <a:endParaRPr lang="zh-CN" altLang="en-US"/>
          </a:p>
        </p:txBody>
      </p:sp>
      <p:sp>
        <p:nvSpPr>
          <p:cNvPr id="40" name="TextBox 8"/>
          <p:cNvSpPr txBox="1"/>
          <p:nvPr/>
        </p:nvSpPr>
        <p:spPr>
          <a:xfrm>
            <a:off x="856342" y="474720"/>
            <a:ext cx="2844802" cy="430530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  <a:sym typeface="Arial" panose="020B0604020202020204" pitchFamily="34" charset="0"/>
              </a:rPr>
              <a:t>Method</a:t>
            </a: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  <a:sym typeface="Arial" panose="020B0604020202020204" pitchFamily="34" charset="0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7660" y="1675130"/>
            <a:ext cx="11417300" cy="4213860"/>
          </a:xfrm>
          <a:prstGeom prst="rect">
            <a:avLst/>
          </a:prstGeom>
        </p:spPr>
      </p:pic>
      <p:graphicFrame>
        <p:nvGraphicFramePr>
          <p:cNvPr id="5" name="对象 4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6013450" y="3321050"/>
          <a:ext cx="1651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" r:id="rId2" imgW="165100" imgH="215900" progId="Equation.KSEE3">
                  <p:embed/>
                </p:oleObj>
              </mc:Choice>
              <mc:Fallback>
                <p:oleObj name="" r:id="rId2" imgW="165100" imgH="2159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013450" y="3321050"/>
                        <a:ext cx="1651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组合 25"/>
          <p:cNvGrpSpPr/>
          <p:nvPr/>
        </p:nvGrpSpPr>
        <p:grpSpPr>
          <a:xfrm rot="1709927">
            <a:off x="376016" y="20766"/>
            <a:ext cx="1298237" cy="1134750"/>
            <a:chOff x="891171" y="2107956"/>
            <a:chExt cx="2649224" cy="2315607"/>
          </a:xfrm>
        </p:grpSpPr>
        <p:sp>
          <p:nvSpPr>
            <p:cNvPr id="41" name="椭圆 40"/>
            <p:cNvSpPr/>
            <p:nvPr/>
          </p:nvSpPr>
          <p:spPr>
            <a:xfrm>
              <a:off x="1224788" y="2107956"/>
              <a:ext cx="2315607" cy="231560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glow rad="101600">
                <a:schemeClr val="accent3">
                  <a:satMod val="175000"/>
                  <a:alpha val="40000"/>
                </a:schemeClr>
              </a:glow>
              <a:outerShdw blurRad="203200" dist="25400" dir="1800000" sx="102000" sy="102000" algn="ctr" rotWithShape="0">
                <a:schemeClr val="bg1">
                  <a:lumMod val="50000"/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7" name="椭圆 46"/>
            <p:cNvSpPr/>
            <p:nvPr/>
          </p:nvSpPr>
          <p:spPr>
            <a:xfrm>
              <a:off x="891171" y="2932142"/>
              <a:ext cx="667234" cy="667234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6538A-33AE-45EB-868C-14B9E34ED961}" type="slidenum">
              <a:rPr lang="zh-CN" altLang="en-US" smtClean="0"/>
            </a:fld>
            <a:endParaRPr lang="zh-CN" altLang="en-US"/>
          </a:p>
        </p:txBody>
      </p:sp>
      <p:sp>
        <p:nvSpPr>
          <p:cNvPr id="40" name="TextBox 8"/>
          <p:cNvSpPr txBox="1"/>
          <p:nvPr/>
        </p:nvSpPr>
        <p:spPr>
          <a:xfrm>
            <a:off x="856342" y="474720"/>
            <a:ext cx="2844802" cy="430530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  <a:sym typeface="Arial" panose="020B0604020202020204" pitchFamily="34" charset="0"/>
              </a:rPr>
              <a:t>Method</a:t>
            </a:r>
            <a:endParaRPr lang="zh-CN" altLang="en-US" sz="2800" dirty="0">
              <a:solidFill>
                <a:schemeClr val="tx1">
                  <a:lumMod val="65000"/>
                  <a:lumOff val="35000"/>
                </a:schemeClr>
              </a:solidFill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  <a:sym typeface="Arial" panose="020B0604020202020204" pitchFamily="34" charset="0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rcRect r="53326" b="19274"/>
          <a:stretch>
            <a:fillRect/>
          </a:stretch>
        </p:blipFill>
        <p:spPr>
          <a:xfrm>
            <a:off x="252730" y="1396365"/>
            <a:ext cx="5697855" cy="3293745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365" y="1150620"/>
            <a:ext cx="4963160" cy="2148840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6377305" y="3538220"/>
            <a:ext cx="5117465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>
                <a:sym typeface="+mn-ea"/>
              </a:rPr>
              <a:t>用</a:t>
            </a:r>
            <a:r>
              <a:rPr lang="en-US" altLang="zh-CN">
                <a:sym typeface="+mn-ea"/>
              </a:rPr>
              <a:t>spacy</a:t>
            </a:r>
            <a:r>
              <a:rPr lang="zh-CN" altLang="en-US">
                <a:sym typeface="+mn-ea"/>
              </a:rPr>
              <a:t>提取对话历史</a:t>
            </a:r>
            <a:r>
              <a:rPr lang="en-US" altLang="zh-CN">
                <a:sym typeface="+mn-ea"/>
              </a:rPr>
              <a:t>X</a:t>
            </a:r>
            <a:r>
              <a:rPr lang="zh-CN" altLang="en-US">
                <a:sym typeface="+mn-ea"/>
              </a:rPr>
              <a:t>中的</a:t>
            </a:r>
            <a:r>
              <a:rPr lang="en-US" altLang="zh-CN">
                <a:sym typeface="+mn-ea"/>
              </a:rPr>
              <a:t>dependency relatonship</a:t>
            </a:r>
            <a:endParaRPr lang="zh-CN" altLang="en-US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组合 25"/>
          <p:cNvGrpSpPr/>
          <p:nvPr/>
        </p:nvGrpSpPr>
        <p:grpSpPr>
          <a:xfrm rot="1709927">
            <a:off x="376016" y="20766"/>
            <a:ext cx="1298237" cy="1134750"/>
            <a:chOff x="891171" y="2107956"/>
            <a:chExt cx="2649224" cy="2315607"/>
          </a:xfrm>
        </p:grpSpPr>
        <p:sp>
          <p:nvSpPr>
            <p:cNvPr id="41" name="椭圆 40"/>
            <p:cNvSpPr/>
            <p:nvPr/>
          </p:nvSpPr>
          <p:spPr>
            <a:xfrm>
              <a:off x="1224788" y="2107956"/>
              <a:ext cx="2315607" cy="231560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glow rad="101600">
                <a:schemeClr val="accent3">
                  <a:satMod val="175000"/>
                  <a:alpha val="40000"/>
                </a:schemeClr>
              </a:glow>
              <a:outerShdw blurRad="203200" dist="25400" dir="1800000" sx="102000" sy="102000" algn="ctr" rotWithShape="0">
                <a:schemeClr val="bg1">
                  <a:lumMod val="50000"/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7" name="椭圆 46"/>
            <p:cNvSpPr/>
            <p:nvPr/>
          </p:nvSpPr>
          <p:spPr>
            <a:xfrm>
              <a:off x="891171" y="2932142"/>
              <a:ext cx="667234" cy="667234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6538A-33AE-45EB-868C-14B9E34ED961}" type="slidenum">
              <a:rPr lang="zh-CN" altLang="en-US" smtClean="0"/>
            </a:fld>
            <a:endParaRPr lang="zh-CN" altLang="en-US"/>
          </a:p>
        </p:txBody>
      </p:sp>
      <p:sp>
        <p:nvSpPr>
          <p:cNvPr id="40" name="TextBox 8"/>
          <p:cNvSpPr txBox="1"/>
          <p:nvPr/>
        </p:nvSpPr>
        <p:spPr>
          <a:xfrm>
            <a:off x="856342" y="474720"/>
            <a:ext cx="2844802" cy="430530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  <a:sym typeface="Arial" panose="020B0604020202020204" pitchFamily="34" charset="0"/>
              </a:rPr>
              <a:t>Method</a:t>
            </a:r>
            <a:endParaRPr lang="zh-CN" altLang="en-US" sz="2800" dirty="0">
              <a:solidFill>
                <a:schemeClr val="tx1">
                  <a:lumMod val="65000"/>
                  <a:lumOff val="35000"/>
                </a:schemeClr>
              </a:solidFill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  <a:sym typeface="Arial" panose="020B0604020202020204" pitchFamily="34" charset="0"/>
            </a:endParaRP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56615" y="4050665"/>
            <a:ext cx="4589780" cy="2553970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77430" y="1049655"/>
            <a:ext cx="3623945" cy="447675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55765" y="1635125"/>
            <a:ext cx="4498975" cy="829310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40040" y="2611755"/>
            <a:ext cx="3061335" cy="907415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65695" y="3686810"/>
            <a:ext cx="3535680" cy="1082040"/>
          </a:xfrm>
          <a:prstGeom prst="rect">
            <a:avLst/>
          </a:prstGeom>
        </p:spPr>
      </p:pic>
      <p:pic>
        <p:nvPicPr>
          <p:cNvPr id="12" name="图片 1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773670" y="4768850"/>
            <a:ext cx="3227705" cy="755015"/>
          </a:xfrm>
          <a:prstGeom prst="rect">
            <a:avLst/>
          </a:prstGeom>
        </p:spPr>
      </p:pic>
      <p:pic>
        <p:nvPicPr>
          <p:cNvPr id="13" name="图片 12"/>
          <p:cNvPicPr>
            <a:picLocks noChangeAspect="1"/>
          </p:cNvPicPr>
          <p:nvPr/>
        </p:nvPicPr>
        <p:blipFill>
          <a:blip r:embed="rId7"/>
          <a:srcRect r="53326" b="19274"/>
          <a:stretch>
            <a:fillRect/>
          </a:stretch>
        </p:blipFill>
        <p:spPr>
          <a:xfrm>
            <a:off x="252730" y="1396365"/>
            <a:ext cx="5697855" cy="2654300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8"/>
          <a:srcRect t="6203"/>
          <a:stretch>
            <a:fillRect/>
          </a:stretch>
        </p:blipFill>
        <p:spPr>
          <a:xfrm>
            <a:off x="8606155" y="5941060"/>
            <a:ext cx="1166495" cy="470535"/>
          </a:xfrm>
          <a:prstGeom prst="rect">
            <a:avLst/>
          </a:prstGeom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组合 25"/>
          <p:cNvGrpSpPr/>
          <p:nvPr/>
        </p:nvGrpSpPr>
        <p:grpSpPr>
          <a:xfrm rot="1709927">
            <a:off x="376016" y="20766"/>
            <a:ext cx="1298237" cy="1134750"/>
            <a:chOff x="891171" y="2107956"/>
            <a:chExt cx="2649224" cy="2315607"/>
          </a:xfrm>
        </p:grpSpPr>
        <p:sp>
          <p:nvSpPr>
            <p:cNvPr id="41" name="椭圆 40"/>
            <p:cNvSpPr/>
            <p:nvPr/>
          </p:nvSpPr>
          <p:spPr>
            <a:xfrm>
              <a:off x="1224788" y="2107956"/>
              <a:ext cx="2315607" cy="231560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glow rad="101600">
                <a:schemeClr val="accent3">
                  <a:satMod val="175000"/>
                  <a:alpha val="40000"/>
                </a:schemeClr>
              </a:glow>
              <a:outerShdw blurRad="203200" dist="25400" dir="1800000" sx="102000" sy="102000" algn="ctr" rotWithShape="0">
                <a:schemeClr val="bg1">
                  <a:lumMod val="50000"/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7" name="椭圆 46"/>
            <p:cNvSpPr/>
            <p:nvPr/>
          </p:nvSpPr>
          <p:spPr>
            <a:xfrm>
              <a:off x="891171" y="2932142"/>
              <a:ext cx="667234" cy="667234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6538A-33AE-45EB-868C-14B9E34ED961}" type="slidenum">
              <a:rPr lang="zh-CN" altLang="en-US" smtClean="0"/>
            </a:fld>
            <a:endParaRPr lang="zh-CN" altLang="en-US"/>
          </a:p>
        </p:txBody>
      </p:sp>
      <p:sp>
        <p:nvSpPr>
          <p:cNvPr id="40" name="TextBox 8"/>
          <p:cNvSpPr txBox="1"/>
          <p:nvPr/>
        </p:nvSpPr>
        <p:spPr>
          <a:xfrm>
            <a:off x="856342" y="474720"/>
            <a:ext cx="2844802" cy="430530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  <a:sym typeface="Arial" panose="020B0604020202020204" pitchFamily="34" charset="0"/>
              </a:rPr>
              <a:t>Method</a:t>
            </a:r>
            <a:endParaRPr lang="zh-CN" altLang="en-US" sz="2800" dirty="0">
              <a:solidFill>
                <a:schemeClr val="tx1">
                  <a:lumMod val="65000"/>
                  <a:lumOff val="35000"/>
                </a:schemeClr>
              </a:solidFill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  <a:sym typeface="Arial" panose="020B0604020202020204" pitchFamily="34" charset="0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19785" y="1207135"/>
            <a:ext cx="4778375" cy="2916555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72250" y="1207135"/>
            <a:ext cx="4312285" cy="646430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33260" y="1853565"/>
            <a:ext cx="3851275" cy="723265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90155" y="2719070"/>
            <a:ext cx="3384550" cy="834390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58685" y="3630930"/>
            <a:ext cx="3715385" cy="601345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524115" y="4418965"/>
            <a:ext cx="3516630" cy="640080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307465" y="4046220"/>
            <a:ext cx="3293745" cy="372745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39800" y="4702175"/>
            <a:ext cx="3661410" cy="424815"/>
          </a:xfrm>
          <a:prstGeom prst="rect">
            <a:avLst/>
          </a:prstGeom>
        </p:spPr>
      </p:pic>
      <p:pic>
        <p:nvPicPr>
          <p:cNvPr id="12" name="图片 1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38225" y="5365115"/>
            <a:ext cx="3464560" cy="328295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291195" y="5519420"/>
            <a:ext cx="1651000" cy="361950"/>
          </a:xfrm>
          <a:prstGeom prst="rect">
            <a:avLst/>
          </a:prstGeom>
        </p:spPr>
      </p:pic>
      <p:pic>
        <p:nvPicPr>
          <p:cNvPr id="13" name="图片 12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127125" y="5881370"/>
            <a:ext cx="616585" cy="300355"/>
          </a:xfrm>
          <a:prstGeom prst="rect">
            <a:avLst/>
          </a:prstGeom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组合 16"/>
          <p:cNvGrpSpPr/>
          <p:nvPr/>
        </p:nvGrpSpPr>
        <p:grpSpPr>
          <a:xfrm rot="1709927">
            <a:off x="376016" y="20766"/>
            <a:ext cx="1298237" cy="1134750"/>
            <a:chOff x="891171" y="2107956"/>
            <a:chExt cx="2649224" cy="2315607"/>
          </a:xfrm>
        </p:grpSpPr>
        <p:sp>
          <p:nvSpPr>
            <p:cNvPr id="22" name="椭圆 21"/>
            <p:cNvSpPr/>
            <p:nvPr/>
          </p:nvSpPr>
          <p:spPr>
            <a:xfrm>
              <a:off x="1224788" y="2107956"/>
              <a:ext cx="2315607" cy="231560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glow rad="101600">
                <a:schemeClr val="accent3">
                  <a:satMod val="175000"/>
                  <a:alpha val="40000"/>
                </a:schemeClr>
              </a:glow>
              <a:outerShdw blurRad="203200" dist="25400" dir="1800000" sx="102000" sy="102000" algn="ctr" rotWithShape="0">
                <a:schemeClr val="bg1">
                  <a:lumMod val="50000"/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3" name="椭圆 22"/>
            <p:cNvSpPr/>
            <p:nvPr/>
          </p:nvSpPr>
          <p:spPr>
            <a:xfrm>
              <a:off x="891171" y="2932142"/>
              <a:ext cx="667234" cy="667234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6538A-33AE-45EB-868C-14B9E34ED961}" type="slidenum">
              <a:rPr lang="zh-CN" altLang="en-US" smtClean="0"/>
            </a:fld>
            <a:endParaRPr lang="zh-CN" altLang="en-US"/>
          </a:p>
        </p:txBody>
      </p:sp>
      <p:sp>
        <p:nvSpPr>
          <p:cNvPr id="6" name="矩形 5"/>
          <p:cNvSpPr/>
          <p:nvPr/>
        </p:nvSpPr>
        <p:spPr>
          <a:xfrm>
            <a:off x="514350" y="457200"/>
            <a:ext cx="11201400" cy="5899150"/>
          </a:xfrm>
          <a:prstGeom prst="rect">
            <a:avLst/>
          </a:prstGeom>
          <a:noFill/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TextBox 8"/>
          <p:cNvSpPr txBox="1"/>
          <p:nvPr/>
        </p:nvSpPr>
        <p:spPr>
          <a:xfrm>
            <a:off x="856342" y="474720"/>
            <a:ext cx="2844802" cy="430530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en-US" altLang="zh-CN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  <a:sym typeface="Arial" panose="020B0604020202020204" pitchFamily="34" charset="0"/>
              </a:rPr>
              <a:t>Dataset</a:t>
            </a:r>
            <a:endParaRPr lang="en-US" altLang="zh-CN" sz="2800" dirty="0" smtClean="0">
              <a:solidFill>
                <a:schemeClr val="tx1">
                  <a:lumMod val="65000"/>
                  <a:lumOff val="35000"/>
                </a:schemeClr>
              </a:solidFill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  <a:sym typeface="Arial" panose="020B0604020202020204" pitchFamily="34" charset="0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35300" y="1681480"/>
            <a:ext cx="5791200" cy="3256280"/>
          </a:xfrm>
          <a:prstGeom prst="rect">
            <a:avLst/>
          </a:prstGeom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KSO_WM_UNIT_PLACING_PICTURE_USER_VIEWPORT" val="{&quot;height&quot;:4680,&quot;width&quot;:7092}"/>
</p:tagLst>
</file>

<file path=ppt/tags/tag2.xml><?xml version="1.0" encoding="utf-8"?>
<p:tagLst xmlns:p="http://schemas.openxmlformats.org/presentationml/2006/main">
  <p:tag name="ISPRING_PRESENTATION_TITLE" val="灰色商务工作汇报PPT模板3"/>
</p:tagLst>
</file>

<file path=ppt/theme/theme1.xml><?xml version="1.0" encoding="utf-8"?>
<a:theme xmlns:a="http://schemas.openxmlformats.org/drawingml/2006/main" name="第一PPT，www.1ppt.com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878</Words>
  <Application>WPS 演示</Application>
  <PresentationFormat>自定义</PresentationFormat>
  <Paragraphs>78</Paragraphs>
  <Slides>14</Slides>
  <Notes>19</Notes>
  <HiddenSlides>0</HiddenSlides>
  <MMClips>0</MMClips>
  <ScaleCrop>false</ScaleCrop>
  <HeadingPairs>
    <vt:vector size="8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6" baseType="lpstr">
      <vt:lpstr>Arial</vt:lpstr>
      <vt:lpstr>宋体</vt:lpstr>
      <vt:lpstr>Wingdings</vt:lpstr>
      <vt:lpstr>思源黑体 CN Light</vt:lpstr>
      <vt:lpstr>黑体</vt:lpstr>
      <vt:lpstr>微软雅黑</vt:lpstr>
      <vt:lpstr>Arial Unicode MS</vt:lpstr>
      <vt:lpstr>思源黑体 CN Bold</vt:lpstr>
      <vt:lpstr>Calibri</vt:lpstr>
      <vt:lpstr>Calibri Light</vt:lpstr>
      <vt:lpstr>第一PPT，www.1ppt.com</vt:lpstr>
      <vt:lpstr>Equation.KSEE3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第一PPT，www.1ppt.com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简洁黑白</dc:title>
  <dc:creator>第一PPT</dc:creator>
  <cp:keywords>www.1ppt.com</cp:keywords>
  <dc:description>www.1ppt.com</dc:description>
  <cp:lastModifiedBy>dell</cp:lastModifiedBy>
  <cp:revision>507</cp:revision>
  <dcterms:created xsi:type="dcterms:W3CDTF">2019-04-09T06:58:00Z</dcterms:created>
  <dcterms:modified xsi:type="dcterms:W3CDTF">2021-02-21T05:46:41Z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2052-11.1.0.10314</vt:lpwstr>
  </property>
</Properties>
</file>